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5"/>
  </p:notesMasterIdLst>
  <p:sldIdLst>
    <p:sldId id="260" r:id="rId3"/>
    <p:sldId id="262" r:id="rId4"/>
    <p:sldId id="788" r:id="rId5"/>
    <p:sldId id="812" r:id="rId6"/>
    <p:sldId id="819" r:id="rId7"/>
    <p:sldId id="843" r:id="rId8"/>
    <p:sldId id="844" r:id="rId9"/>
    <p:sldId id="837" r:id="rId10"/>
    <p:sldId id="846" r:id="rId11"/>
    <p:sldId id="845" r:id="rId12"/>
    <p:sldId id="842" r:id="rId13"/>
    <p:sldId id="822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E7"/>
    <a:srgbClr val="440154"/>
    <a:srgbClr val="CBCBCB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15" autoAdjust="0"/>
    <p:restoredTop sz="89671" autoAdjust="0"/>
  </p:normalViewPr>
  <p:slideViewPr>
    <p:cSldViewPr snapToGrid="0">
      <p:cViewPr varScale="1">
        <p:scale>
          <a:sx n="79" d="100"/>
          <a:sy n="79" d="100"/>
        </p:scale>
        <p:origin x="141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7642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294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16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158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929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7359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072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96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997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Patch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모듈 테스트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테스트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640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이미지에 대해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모듈 점검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u="sng" dirty="0">
                <a:latin typeface="Calibri" panose="020F0502020204030204" pitchFamily="34" charset="0"/>
                <a:cs typeface="Cordia New"/>
              </a:rPr>
              <a:t>추천 모듈 정상 작동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확인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62E77F1-4B38-492D-A75D-4C53BE81AB02}"/>
              </a:ext>
            </a:extLst>
          </p:cNvPr>
          <p:cNvSpPr/>
          <p:nvPr/>
        </p:nvSpPr>
        <p:spPr>
          <a:xfrm>
            <a:off x="372641" y="3863931"/>
            <a:ext cx="8575416" cy="13498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소요 시간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5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분 내외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[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일주일 치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640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개의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 중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129701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개의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M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또는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D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Classification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됨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Classified 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36%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Threshold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기반으로 추천되며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43%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region-based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로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추천됨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Slide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Class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에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따라 추천되는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개수가 상이함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4AAE376-296A-4B68-8868-31A1AB5EE552}"/>
              </a:ext>
            </a:extLst>
          </p:cNvPr>
          <p:cNvGrpSpPr/>
          <p:nvPr/>
        </p:nvGrpSpPr>
        <p:grpSpPr>
          <a:xfrm>
            <a:off x="465366" y="1735974"/>
            <a:ext cx="3739240" cy="1537360"/>
            <a:chOff x="465365" y="1735974"/>
            <a:chExt cx="4272634" cy="1537360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2D27857-4AC0-4508-8587-7DA6023ACDA6}"/>
                </a:ext>
              </a:extLst>
            </p:cNvPr>
            <p:cNvSpPr/>
            <p:nvPr/>
          </p:nvSpPr>
          <p:spPr>
            <a:xfrm>
              <a:off x="1593187" y="1735974"/>
              <a:ext cx="3144812" cy="7052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&lt;Patch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추천 기준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  <a:p>
              <a:pPr>
                <a:lnSpc>
                  <a:spcPct val="150000"/>
                </a:lnSpc>
              </a:pPr>
              <a:endParaRPr lang="en-US" altLang="ko-KR" sz="1400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CFFA067-519D-4D05-A819-9056032ED1C1}"/>
                </a:ext>
              </a:extLst>
            </p:cNvPr>
            <p:cNvSpPr/>
            <p:nvPr/>
          </p:nvSpPr>
          <p:spPr>
            <a:xfrm>
              <a:off x="465365" y="2192910"/>
              <a:ext cx="4198005" cy="108042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b="1" dirty="0"/>
                <a:t>추천 기준 </a:t>
              </a:r>
              <a:r>
                <a:rPr lang="en-US" altLang="ko-KR" sz="1100" dirty="0"/>
                <a:t>: Confidence</a:t>
              </a:r>
              <a:r>
                <a:rPr lang="ko-KR" altLang="en-US" sz="1100" dirty="0"/>
                <a:t>값 </a:t>
              </a:r>
              <a:endParaRPr lang="en-US" altLang="ko-KR" sz="1100" dirty="0"/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b="1" dirty="0"/>
                <a:t>추천 방법</a:t>
              </a:r>
              <a:r>
                <a:rPr lang="en-US" altLang="ko-KR" sz="1100" dirty="0"/>
                <a:t>: patch classification </a:t>
              </a:r>
              <a:r>
                <a:rPr lang="ko-KR" altLang="en-US" sz="1100" dirty="0"/>
                <a:t>간 </a:t>
              </a:r>
              <a:r>
                <a:rPr lang="en-US" altLang="ko-KR" sz="1100" dirty="0"/>
                <a:t>“M or</a:t>
              </a:r>
              <a:r>
                <a:rPr lang="ko-KR" altLang="en-US" sz="1100" dirty="0"/>
                <a:t> </a:t>
              </a:r>
              <a:r>
                <a:rPr lang="en-US" altLang="ko-KR" sz="1100" dirty="0"/>
                <a:t>D”</a:t>
              </a:r>
            </a:p>
            <a:p>
              <a:pPr marL="228600" indent="-228600">
                <a:lnSpc>
                  <a:spcPct val="150000"/>
                </a:lnSpc>
                <a:buFont typeface="+mj-lt"/>
                <a:buAutoNum type="arabicPeriod"/>
              </a:pPr>
              <a:r>
                <a:rPr lang="en-US" altLang="ko-KR" sz="1100" dirty="0"/>
                <a:t>center</a:t>
              </a:r>
              <a:r>
                <a:rPr lang="ko-KR" altLang="en-US" sz="1100" dirty="0"/>
                <a:t> </a:t>
              </a:r>
              <a:r>
                <a:rPr lang="en-US" altLang="ko-KR" sz="1100" dirty="0"/>
                <a:t>: </a:t>
              </a:r>
              <a:r>
                <a:rPr lang="ko-KR" altLang="en-US" sz="1100" dirty="0"/>
                <a:t>신뢰도</a:t>
              </a:r>
              <a:r>
                <a:rPr lang="en-US" altLang="ko-KR" sz="1100" dirty="0"/>
                <a:t> 0.85 </a:t>
              </a:r>
              <a:r>
                <a:rPr lang="ko-KR" altLang="en-US" sz="1100" dirty="0"/>
                <a:t>이하</a:t>
              </a:r>
              <a:endParaRPr lang="en-US" altLang="ko-KR" sz="1100" dirty="0"/>
            </a:p>
            <a:p>
              <a:pPr marL="228600" indent="-228600">
                <a:lnSpc>
                  <a:spcPct val="150000"/>
                </a:lnSpc>
                <a:buFont typeface="+mj-lt"/>
                <a:buAutoNum type="arabicPeriod"/>
              </a:pPr>
              <a:r>
                <a:rPr lang="en-US" altLang="ko-KR" sz="1100" dirty="0"/>
                <a:t>region-based: 1)</a:t>
              </a:r>
              <a:r>
                <a:rPr lang="ko-KR" altLang="en-US" sz="1100" dirty="0"/>
                <a:t>에서 선택된 패치의 주변 </a:t>
              </a:r>
              <a:r>
                <a:rPr lang="en-US" altLang="ko-KR" sz="1100" dirty="0"/>
                <a:t>4</a:t>
              </a:r>
              <a:r>
                <a:rPr lang="ko-KR" altLang="en-US" sz="1100" dirty="0"/>
                <a:t>개의 패치 </a:t>
              </a:r>
              <a:endParaRPr lang="en-US" altLang="ko-KR" sz="1100" dirty="0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47B0C2C-8D56-4ADF-94FA-566B6029B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4607" y="2192910"/>
            <a:ext cx="4889555" cy="158121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C5CC33-3187-4F4F-BC25-CE806007096D}"/>
              </a:ext>
            </a:extLst>
          </p:cNvPr>
          <p:cNvSpPr/>
          <p:nvPr/>
        </p:nvSpPr>
        <p:spPr>
          <a:xfrm>
            <a:off x="5664312" y="1776633"/>
            <a:ext cx="2752215" cy="705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&lt;Case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평균 개수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&gt;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F1C689F-B02F-4711-AA83-B9936A9092BB}"/>
              </a:ext>
            </a:extLst>
          </p:cNvPr>
          <p:cNvSpPr/>
          <p:nvPr/>
        </p:nvSpPr>
        <p:spPr>
          <a:xfrm>
            <a:off x="465365" y="5303597"/>
            <a:ext cx="7707084" cy="167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Patch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generator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모듈 테스트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를 이미지로 저장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주말 간 정상 작동 유무 및 소요 시간 확인 예정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934946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33688"/>
            <a:ext cx="8329228" cy="6696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이슈 정리 사항 </a:t>
            </a:r>
            <a:endParaRPr lang="en-US" altLang="ko-K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1. </a:t>
            </a:r>
            <a:r>
              <a:rPr lang="ko-KR" altLang="en-US" sz="1600" dirty="0" err="1">
                <a:latin typeface="Calibri" panose="020F0502020204030204" pitchFamily="34" charset="0"/>
                <a:cs typeface="Cordia New"/>
              </a:rPr>
              <a:t>모듈별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표기 통일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latin typeface="Calibri" panose="020F0502020204030204" pitchFamily="34" charset="0"/>
                <a:cs typeface="Cordia New"/>
              </a:rPr>
              <a:t>Feature_cube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 &lt;-&gt; Patch generator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모듈 간 </a:t>
            </a:r>
            <a:r>
              <a:rPr lang="en-US" altLang="ko-KR" sz="1600" dirty="0" err="1">
                <a:latin typeface="Calibri" panose="020F0502020204030204" pitchFamily="34" charset="0"/>
                <a:cs typeface="Cordia New"/>
              </a:rPr>
              <a:t>x_loc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, </a:t>
            </a:r>
            <a:r>
              <a:rPr lang="en-US" altLang="ko-KR" sz="1600" dirty="0" err="1">
                <a:latin typeface="Calibri" panose="020F0502020204030204" pitchFamily="34" charset="0"/>
                <a:cs typeface="Cordia New"/>
              </a:rPr>
              <a:t>y_loc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차이로 인해 버그 형성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전체 모듈간 표기 일원화 필요 </a:t>
            </a:r>
            <a:endParaRPr lang="en-US" altLang="ko-K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2. Slide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 추천 간 기준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Stomach Classification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간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‘N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: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False’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의 경우가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20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개 이하인 경우 발생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기준 완화를 통한 학습 대상 확장 유무 논의 필요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lvl="1">
              <a:lnSpc>
                <a:spcPct val="150000"/>
              </a:lnSpc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3. </a:t>
            </a:r>
            <a:r>
              <a:rPr lang="en-US" altLang="ko-KR" sz="1600" u="sng" dirty="0" err="1">
                <a:latin typeface="Calibri" panose="020F0502020204030204" pitchFamily="34" charset="0"/>
                <a:cs typeface="Cordia New"/>
              </a:rPr>
              <a:t>recommend_patch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 DB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 구조 변경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Region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base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추천 유무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/ Oracle – System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구분 간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DB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변경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건의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기존안의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1,3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번 항목이 통합됨에 따라 사전 논의 필요 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lvl="2">
              <a:lnSpc>
                <a:spcPct val="150000"/>
              </a:lnSpc>
            </a:pP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4. </a:t>
            </a:r>
            <a:r>
              <a:rPr lang="ko-KR" altLang="en-US" sz="1600" u="sng" dirty="0" err="1">
                <a:latin typeface="Calibri" panose="020F0502020204030204" pitchFamily="34" charset="0"/>
                <a:cs typeface="Cordia New"/>
              </a:rPr>
              <a:t>재학습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 모듈 호출 방법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Calibri" panose="020F0502020204030204" pitchFamily="34" charset="0"/>
                <a:cs typeface="Cordia New"/>
              </a:rPr>
              <a:t>고려점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: Patch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학습 시 학습 간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3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일 이상 소요 판단됨 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논의 필요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664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72641" y="5847904"/>
            <a:ext cx="7855110" cy="320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b="1" dirty="0"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Values of some attributes are copied from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model_management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(MM)&gt;,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tb_test_result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(TR)&gt; and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slides_queue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(SQ)&gt;</a:t>
            </a:r>
            <a:endParaRPr lang="ko-KR" altLang="ko-KR" sz="1100" dirty="0">
              <a:latin typeface="Calibri" panose="020F0502020204030204" pitchFamily="34" charset="0"/>
              <a:cs typeface="Cordia New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 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DB 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수정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EDEB1A1-C3D7-44D8-9305-660491986A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40" y="592184"/>
            <a:ext cx="8632577" cy="610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01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458489"/>
              </p:ext>
            </p:extLst>
          </p:nvPr>
        </p:nvGraphicFramePr>
        <p:xfrm>
          <a:off x="232814" y="487201"/>
          <a:ext cx="8084090" cy="3225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기간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추천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DB </a:t>
                      </a:r>
                      <a:r>
                        <a:rPr lang="ko-KR" altLang="en-US" sz="1100" dirty="0"/>
                        <a:t>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WSI </a:t>
                      </a:r>
                      <a:r>
                        <a:rPr lang="ko-KR" altLang="en-US" sz="1100" dirty="0"/>
                        <a:t>분류기 수정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11/7~15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</a:t>
                      </a:r>
                      <a:r>
                        <a:rPr lang="ko-KR" altLang="en-US" sz="1100" dirty="0"/>
                        <a:t>추천 모듈 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11/15~25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generator </a:t>
                      </a:r>
                      <a:r>
                        <a:rPr lang="ko-KR" altLang="en-US" sz="1100" dirty="0"/>
                        <a:t>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11/24~12/2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추천 파트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진행중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</a:t>
            </a:r>
            <a:r>
              <a:rPr lang="ko-KR" altLang="en-US" sz="1200" dirty="0" err="1">
                <a:solidFill>
                  <a:srgbClr val="1D1C1D"/>
                </a:solidFill>
                <a:latin typeface="NotoSansKR"/>
              </a:rPr>
              <a:t>수준일때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 테스트 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8789356"/>
              </p:ext>
            </p:extLst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endParaRPr lang="en-US" altLang="ko-KR" sz="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카이스트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~  1/2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b="0" dirty="0" err="1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씨젠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1/2 ~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19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23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개발 중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en-US" altLang="ko-KR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26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개발 중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1/3 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743013"/>
              </p:ext>
            </p:extLst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12/26 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217669" y="4367598"/>
            <a:ext cx="7099235" cy="211570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17669" y="3291718"/>
            <a:ext cx="7099235" cy="84653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 –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추천 모듈 테스트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382213"/>
            <a:ext cx="8013841" cy="58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진행 사항 </a:t>
            </a:r>
            <a:endParaRPr lang="en-US" altLang="ko-KR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1.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개발 진척 현황 및 테스트 일정 협의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개발 진척 사항 공유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일주일간의 실제 데이터를 기반으로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UI /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모듈 점검 일정 협의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2.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 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patch generator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버그 해결 완료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원인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feature_cube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코드에서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x_loc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y_loc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계산 간 각각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-1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을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적용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코드 수정 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정상적으로 생성 확인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3.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Slide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및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/ patch Generator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모듈 테스트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테스트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실제 일주일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(12.22.16 ~ 22)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데이터 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5461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에 대해 점검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Slide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모듈 정상 작동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3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분 이내 소요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모듈 정상 작동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분 이내 소요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generator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주말간 정상 작동 유무 및 소요 시간 확인 예정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기타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패치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Region based on/off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기능 추가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4. Training part –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개발 진행중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(60%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완료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)</a:t>
            </a:r>
            <a:endParaRPr lang="ko-KR" altLang="en-US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771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433688"/>
            <a:ext cx="8013841" cy="4304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err="1">
                <a:latin typeface="Calibri" panose="020F0502020204030204" pitchFamily="34" charset="0"/>
                <a:cs typeface="Cordia New"/>
              </a:rPr>
              <a:t>씨젠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미팅간 논의사항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각 진척사항 공유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u="sng" dirty="0">
                <a:latin typeface="Calibri" panose="020F0502020204030204" pitchFamily="34" charset="0"/>
                <a:cs typeface="Cordia New"/>
              </a:rPr>
              <a:t>카이스트</a:t>
            </a: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)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모듈 개발 및 설치 완료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테스트 가능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u="sng" dirty="0" err="1">
                <a:latin typeface="Calibri" panose="020F0502020204030204" pitchFamily="34" charset="0"/>
                <a:cs typeface="Cordia New"/>
              </a:rPr>
              <a:t>씨젠</a:t>
            </a: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)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대부분의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U.I.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개발 완료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테스트 가능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지난 미팅 이후 </a:t>
            </a:r>
            <a:r>
              <a:rPr lang="ko-KR" altLang="en-US" sz="1400" dirty="0" err="1">
                <a:latin typeface="Calibri" panose="020F0502020204030204" pitchFamily="34" charset="0"/>
                <a:cs typeface="Cordia New"/>
              </a:rPr>
              <a:t>수정점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없음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2.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테스트 일정 협의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데이터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실제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5461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및 관련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[12.22.16 ~ 22]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카이스트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)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모델 결과물 생성 및 점검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(~1/2)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Slide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모듈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추천 모듈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 generating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모듈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 err="1">
                <a:latin typeface="Calibri" panose="020F0502020204030204" pitchFamily="34" charset="0"/>
                <a:cs typeface="Cordia New"/>
              </a:rPr>
              <a:t>씨젠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) UI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테스트 진행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(1/2~)</a:t>
            </a:r>
          </a:p>
        </p:txBody>
      </p:sp>
    </p:spTree>
    <p:extLst>
      <p:ext uri="{BB962C8B-B14F-4D97-AF65-F5344CB8AC3E}">
        <p14:creationId xmlns:p14="http://schemas.microsoft.com/office/powerpoint/2010/main" val="477779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5CBDCE5-508F-4B8D-BD34-FAD6EEB332E5}"/>
              </a:ext>
            </a:extLst>
          </p:cNvPr>
          <p:cNvSpPr/>
          <p:nvPr/>
        </p:nvSpPr>
        <p:spPr>
          <a:xfrm>
            <a:off x="372640" y="548843"/>
            <a:ext cx="7799809" cy="167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 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patch generator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버그 해결 완료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현상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Heatmap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생성된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 다름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원인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feature_cube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코드에서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x_loc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y_loc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계산 간 각각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-1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을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적용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해결 방안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Patch generator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모델의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x_loc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</a:t>
            </a:r>
            <a:r>
              <a:rPr lang="en-US" altLang="ko-KR" sz="1400" dirty="0" err="1">
                <a:latin typeface="Calibri" panose="020F0502020204030204" pitchFamily="34" charset="0"/>
                <a:cs typeface="Cordia New"/>
              </a:rPr>
              <a:t>y_loc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의 값에 각각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+1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을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적용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수정 이후 </a:t>
            </a:r>
            <a:r>
              <a:rPr lang="en-US" altLang="ko-KR" sz="1400" u="sng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sz="1400" u="sng" dirty="0">
                <a:latin typeface="Calibri" panose="020F0502020204030204" pitchFamily="34" charset="0"/>
                <a:cs typeface="Cordia New"/>
              </a:rPr>
              <a:t>정상적으로 생성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됨을 확인 완료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44DA49C-C0CC-4001-B081-CDB0FE61C4C0}"/>
              </a:ext>
            </a:extLst>
          </p:cNvPr>
          <p:cNvGrpSpPr/>
          <p:nvPr/>
        </p:nvGrpSpPr>
        <p:grpSpPr>
          <a:xfrm>
            <a:off x="372640" y="2873830"/>
            <a:ext cx="11732371" cy="3264636"/>
            <a:chOff x="662264" y="3090262"/>
            <a:chExt cx="10954559" cy="3048203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EE98F63-A0CB-4A4A-A155-927803591E6E}"/>
                </a:ext>
              </a:extLst>
            </p:cNvPr>
            <p:cNvGrpSpPr/>
            <p:nvPr/>
          </p:nvGrpSpPr>
          <p:grpSpPr>
            <a:xfrm>
              <a:off x="662264" y="3090262"/>
              <a:ext cx="6382559" cy="2952951"/>
              <a:chOff x="5047441" y="578027"/>
              <a:chExt cx="6382559" cy="2952951"/>
            </a:xfrm>
          </p:grpSpPr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08E18DB1-3E88-4C41-A15B-DD9D3D1D8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47441" y="578027"/>
                <a:ext cx="3527993" cy="2650603"/>
              </a:xfrm>
              <a:prstGeom prst="rect">
                <a:avLst/>
              </a:prstGeom>
            </p:spPr>
          </p:pic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A94C2513-C5FB-4024-9C3A-56752C737112}"/>
                  </a:ext>
                </a:extLst>
              </p:cNvPr>
              <p:cNvSpPr/>
              <p:nvPr/>
            </p:nvSpPr>
            <p:spPr>
              <a:xfrm>
                <a:off x="5323115" y="3212301"/>
                <a:ext cx="4572000" cy="31867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050" b="1" dirty="0">
                    <a:latin typeface="Calibri" panose="020F0502020204030204" pitchFamily="34" charset="0"/>
                    <a:cs typeface="Cordia New"/>
                  </a:rPr>
                  <a:t>&lt;</a:t>
                </a:r>
                <a:r>
                  <a:rPr lang="ko-KR" altLang="en-US" sz="1050" b="1" dirty="0">
                    <a:latin typeface="Calibri" panose="020F0502020204030204" pitchFamily="34" charset="0"/>
                    <a:cs typeface="Cordia New"/>
                  </a:rPr>
                  <a:t>생성된 패치</a:t>
                </a:r>
                <a:r>
                  <a:rPr lang="en-US" altLang="ko-KR" sz="1050" b="1" dirty="0">
                    <a:latin typeface="Calibri" panose="020F0502020204030204" pitchFamily="34" charset="0"/>
                    <a:cs typeface="Cordia New"/>
                  </a:rPr>
                  <a:t>&gt;</a:t>
                </a:r>
                <a:endParaRPr lang="ko-KR" altLang="en-US" sz="1050" b="1" dirty="0">
                  <a:latin typeface="Calibri" panose="020F0502020204030204" pitchFamily="34" charset="0"/>
                  <a:cs typeface="Cordia New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0BB69611-5C5D-4533-AF7A-FA30EF1F3584}"/>
                  </a:ext>
                </a:extLst>
              </p:cNvPr>
              <p:cNvSpPr/>
              <p:nvPr/>
            </p:nvSpPr>
            <p:spPr>
              <a:xfrm>
                <a:off x="6858000" y="3212301"/>
                <a:ext cx="4572000" cy="31867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050" b="1" dirty="0">
                    <a:latin typeface="Calibri" panose="020F0502020204030204" pitchFamily="34" charset="0"/>
                    <a:cs typeface="Cordia New"/>
                  </a:rPr>
                  <a:t>&lt;Heat map</a:t>
                </a:r>
                <a:r>
                  <a:rPr lang="ko-KR" altLang="en-US" sz="1050" b="1" dirty="0">
                    <a:latin typeface="Calibri" panose="020F0502020204030204" pitchFamily="34" charset="0"/>
                    <a:cs typeface="Cordia New"/>
                  </a:rPr>
                  <a:t>과의 비교</a:t>
                </a:r>
                <a:r>
                  <a:rPr lang="en-US" altLang="ko-KR" sz="1050" b="1" dirty="0">
                    <a:latin typeface="Calibri" panose="020F0502020204030204" pitchFamily="34" charset="0"/>
                    <a:cs typeface="Cordia New"/>
                  </a:rPr>
                  <a:t>&gt;</a:t>
                </a:r>
                <a:endParaRPr lang="ko-KR" altLang="en-US" sz="1050" b="1" dirty="0">
                  <a:latin typeface="Calibri" panose="020F0502020204030204" pitchFamily="34" charset="0"/>
                  <a:cs typeface="Cordia New"/>
                </a:endParaRPr>
              </a:p>
            </p:txBody>
          </p:sp>
        </p:grpSp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F9667962-02AA-4770-8F14-6B10CA824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7365" y="3090262"/>
              <a:ext cx="3699443" cy="2652354"/>
            </a:xfrm>
            <a:prstGeom prst="rect">
              <a:avLst/>
            </a:prstGeom>
          </p:spPr>
        </p:pic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AECCEEE5-59AD-4720-BFF4-6D976DCA6651}"/>
                </a:ext>
              </a:extLst>
            </p:cNvPr>
            <p:cNvSpPr/>
            <p:nvPr/>
          </p:nvSpPr>
          <p:spPr>
            <a:xfrm>
              <a:off x="5604816" y="5819788"/>
              <a:ext cx="4572000" cy="31867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b="1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050" b="1" dirty="0">
                  <a:latin typeface="Calibri" panose="020F0502020204030204" pitchFamily="34" charset="0"/>
                  <a:cs typeface="Cordia New"/>
                </a:rPr>
                <a:t>생성된 패치</a:t>
              </a:r>
              <a:r>
                <a:rPr lang="en-US" altLang="ko-KR" sz="1050" b="1" dirty="0">
                  <a:latin typeface="Calibri" panose="020F0502020204030204" pitchFamily="34" charset="0"/>
                  <a:cs typeface="Cordia New"/>
                </a:rPr>
                <a:t>&gt;</a:t>
              </a:r>
              <a:endParaRPr lang="ko-KR" altLang="en-US" sz="1050" b="1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74A8163E-4A96-469E-BDB6-854B031D378C}"/>
                </a:ext>
              </a:extLst>
            </p:cNvPr>
            <p:cNvSpPr/>
            <p:nvPr/>
          </p:nvSpPr>
          <p:spPr>
            <a:xfrm>
              <a:off x="7044823" y="5819788"/>
              <a:ext cx="4572000" cy="31867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b="1" dirty="0">
                  <a:latin typeface="Calibri" panose="020F0502020204030204" pitchFamily="34" charset="0"/>
                  <a:cs typeface="Cordia New"/>
                </a:rPr>
                <a:t>&lt;Heat map</a:t>
              </a:r>
              <a:r>
                <a:rPr lang="ko-KR" altLang="en-US" sz="1050" b="1" dirty="0">
                  <a:latin typeface="Calibri" panose="020F0502020204030204" pitchFamily="34" charset="0"/>
                  <a:cs typeface="Cordia New"/>
                </a:rPr>
                <a:t>과의 비교</a:t>
              </a:r>
              <a:r>
                <a:rPr lang="en-US" altLang="ko-KR" sz="1050" b="1" dirty="0">
                  <a:latin typeface="Calibri" panose="020F0502020204030204" pitchFamily="34" charset="0"/>
                  <a:cs typeface="Cordia New"/>
                </a:rPr>
                <a:t>&gt;</a:t>
              </a:r>
              <a:endParaRPr lang="ko-KR" altLang="en-US" sz="1050" b="1" dirty="0">
                <a:latin typeface="Calibri" panose="020F0502020204030204" pitchFamily="34" charset="0"/>
                <a:cs typeface="Cordia New"/>
              </a:endParaRPr>
            </a:p>
          </p:txBody>
        </p:sp>
      </p:grp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DF4EFBFA-77F3-4A8E-9EFD-081A82A12ECD}"/>
              </a:ext>
            </a:extLst>
          </p:cNvPr>
          <p:cNvSpPr/>
          <p:nvPr/>
        </p:nvSpPr>
        <p:spPr>
          <a:xfrm>
            <a:off x="4227572" y="4024993"/>
            <a:ext cx="987879" cy="4628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5192BD-321E-4F1F-AC3F-56CAEB3C770A}"/>
              </a:ext>
            </a:extLst>
          </p:cNvPr>
          <p:cNvSpPr/>
          <p:nvPr/>
        </p:nvSpPr>
        <p:spPr>
          <a:xfrm>
            <a:off x="4151133" y="4469689"/>
            <a:ext cx="4896628" cy="3083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50" b="1">
                <a:latin typeface="Calibri" panose="020F0502020204030204" pitchFamily="34" charset="0"/>
                <a:cs typeface="Cordia New"/>
              </a:rPr>
              <a:t>코드 수정 후</a:t>
            </a:r>
            <a:endParaRPr lang="ko-KR" altLang="en-US" sz="1050" b="1" dirty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1647384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2644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Slide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모듈 테스트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테스트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실제 일주일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(12.22.16 ~ 22)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데이터 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5461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이미지에 대해 점검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Slide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모듈 </a:t>
            </a:r>
            <a:r>
              <a:rPr lang="ko-KR" altLang="en-US" sz="1400" u="sng" dirty="0">
                <a:latin typeface="Calibri" panose="020F0502020204030204" pitchFamily="34" charset="0"/>
                <a:cs typeface="Cordia New"/>
              </a:rPr>
              <a:t>정상 작동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확인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총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7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일간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5461 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 중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640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slide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추천함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8C5B01A-0842-4E1B-B262-F3726B0B361B}"/>
              </a:ext>
            </a:extLst>
          </p:cNvPr>
          <p:cNvGrpSpPr/>
          <p:nvPr/>
        </p:nvGrpSpPr>
        <p:grpSpPr>
          <a:xfrm>
            <a:off x="4230909" y="2088301"/>
            <a:ext cx="4798789" cy="2264720"/>
            <a:chOff x="1616528" y="1834251"/>
            <a:chExt cx="5910943" cy="2789585"/>
          </a:xfrm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077B7CCE-55DD-4274-8410-4DABF8878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16528" y="2234164"/>
              <a:ext cx="5910943" cy="2389672"/>
            </a:xfrm>
            <a:prstGeom prst="rect">
              <a:avLst/>
            </a:prstGeom>
          </p:spPr>
        </p:pic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829A08EE-6D02-4BCD-ADD4-C53D1F61BEF9}"/>
                </a:ext>
              </a:extLst>
            </p:cNvPr>
            <p:cNvSpPr/>
            <p:nvPr/>
          </p:nvSpPr>
          <p:spPr>
            <a:xfrm>
              <a:off x="3816023" y="1834251"/>
              <a:ext cx="1511952" cy="3803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&lt;Slide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추천 결과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16AF2E01-25EE-40CC-80D7-AA3302F8AF2D}"/>
              </a:ext>
            </a:extLst>
          </p:cNvPr>
          <p:cNvGrpSpPr/>
          <p:nvPr/>
        </p:nvGrpSpPr>
        <p:grpSpPr>
          <a:xfrm>
            <a:off x="458764" y="2064016"/>
            <a:ext cx="4204606" cy="1469075"/>
            <a:chOff x="114301" y="2111873"/>
            <a:chExt cx="4204606" cy="1469075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2D27857-4AC0-4508-8587-7DA6023ACDA6}"/>
                </a:ext>
              </a:extLst>
            </p:cNvPr>
            <p:cNvSpPr/>
            <p:nvPr/>
          </p:nvSpPr>
          <p:spPr>
            <a:xfrm>
              <a:off x="1174095" y="2111873"/>
              <a:ext cx="3144812" cy="7052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&lt;Slide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추천 기준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  <a:p>
              <a:pPr>
                <a:lnSpc>
                  <a:spcPct val="150000"/>
                </a:lnSpc>
              </a:pPr>
              <a:endParaRPr lang="en-US" altLang="ko-KR" sz="1400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F2305C2B-FBE7-4679-808E-9C0F33F35A3B}"/>
                </a:ext>
              </a:extLst>
            </p:cNvPr>
            <p:cNvSpPr/>
            <p:nvPr/>
          </p:nvSpPr>
          <p:spPr>
            <a:xfrm>
              <a:off x="114301" y="2472952"/>
              <a:ext cx="3685398" cy="110799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b="1" dirty="0"/>
                <a:t>추천 기준 </a:t>
              </a:r>
              <a:r>
                <a:rPr lang="en-US" altLang="ko-KR" sz="1100" dirty="0"/>
                <a:t>: Confidence</a:t>
              </a:r>
              <a:r>
                <a:rPr lang="ko-KR" altLang="en-US" sz="1100" dirty="0"/>
                <a:t>값 </a:t>
              </a:r>
              <a:r>
                <a:rPr lang="en-US" altLang="ko-KR" sz="1100" dirty="0"/>
                <a:t>(N: false, DM: </a:t>
              </a:r>
              <a:r>
                <a:rPr lang="ko-KR" altLang="en-US" sz="1100" dirty="0"/>
                <a:t>전체</a:t>
              </a:r>
              <a:r>
                <a:rPr lang="en-US" altLang="ko-KR" sz="1100" dirty="0"/>
                <a:t>)</a:t>
              </a:r>
              <a:r>
                <a:rPr lang="ko-KR" altLang="en-US" sz="1100" dirty="0"/>
                <a:t> </a:t>
              </a:r>
              <a:endParaRPr lang="en-US" altLang="ko-KR" sz="1100" dirty="0"/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b="1" dirty="0"/>
                <a:t>추천 방법</a:t>
              </a:r>
              <a:r>
                <a:rPr lang="en-US" altLang="ko-KR" sz="1100" dirty="0"/>
                <a:t>: </a:t>
              </a:r>
              <a:r>
                <a:rPr lang="ko-KR" altLang="en-US" sz="1100" dirty="0"/>
                <a:t>랭킹이 가장 낮은 </a:t>
              </a:r>
              <a:r>
                <a:rPr lang="en-US" altLang="ko-KR" sz="1100" dirty="0"/>
                <a:t>20</a:t>
              </a:r>
              <a:r>
                <a:rPr lang="ko-KR" altLang="en-US" sz="1100" dirty="0"/>
                <a:t>개 </a:t>
              </a:r>
              <a:r>
                <a:rPr lang="en-US" altLang="ko-KR" sz="1100" dirty="0"/>
                <a:t>(</a:t>
              </a:r>
              <a:r>
                <a:rPr lang="ko-KR" altLang="en-US" sz="1100" dirty="0"/>
                <a:t>날짜 기준</a:t>
              </a:r>
              <a:r>
                <a:rPr lang="en-US" altLang="ko-KR" sz="1100" dirty="0"/>
                <a:t>)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100" b="1" dirty="0"/>
                <a:t>WSI </a:t>
              </a:r>
              <a:r>
                <a:rPr lang="ko-KR" altLang="en-US" sz="1100" b="1" dirty="0"/>
                <a:t>추천 수량 </a:t>
              </a:r>
              <a:r>
                <a:rPr lang="en-US" altLang="ko-KR" sz="1100" dirty="0"/>
                <a:t>: </a:t>
              </a:r>
              <a:r>
                <a:rPr lang="ko-KR" altLang="en-US" sz="1100" dirty="0"/>
                <a:t>각 </a:t>
              </a:r>
              <a:r>
                <a:rPr lang="en-US" altLang="ko-KR" sz="1100" dirty="0"/>
                <a:t>20</a:t>
              </a:r>
              <a:r>
                <a:rPr lang="ko-KR" altLang="en-US" sz="1100" dirty="0"/>
                <a:t>장 </a:t>
              </a:r>
              <a:r>
                <a:rPr lang="en-US" altLang="ko-KR" sz="1100" dirty="0"/>
                <a:t>(total: 120) </a:t>
              </a: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100" dirty="0"/>
                <a:t>(3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2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20 : class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anatomy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20 = 120)</a:t>
              </a:r>
              <a:endParaRPr lang="ko-KR" altLang="en-US" sz="1100" dirty="0"/>
            </a:p>
          </p:txBody>
        </p:sp>
      </p:grp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62E77F1-4B38-492D-A75D-4C53BE81AB02}"/>
              </a:ext>
            </a:extLst>
          </p:cNvPr>
          <p:cNvSpPr/>
          <p:nvPr/>
        </p:nvSpPr>
        <p:spPr>
          <a:xfrm>
            <a:off x="372641" y="4387488"/>
            <a:ext cx="8575416" cy="16730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Slide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추천 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3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분 이내 소요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기준을 충족하는 경우가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20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 보다 적은 경우 발생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N : False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D,M : Rank by Confidence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[</a:t>
            </a:r>
            <a:r>
              <a:rPr lang="ko-KR" altLang="en-US" sz="1400" dirty="0" err="1">
                <a:latin typeface="Calibri" panose="020F0502020204030204" pitchFamily="34" charset="0"/>
                <a:cs typeface="Cordia New"/>
              </a:rPr>
              <a:t>논의점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] ‘N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: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False’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의 경우가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20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개 이하인 경우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,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학습 기준 확대 유무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3956002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3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Patch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모듈 기능 추가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추천 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region-based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유무 표기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Oracle / System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추천 구분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DB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반영 건의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EB7901FE-AAC5-4387-8DF1-C6A3AAD8E3EF}"/>
              </a:ext>
            </a:extLst>
          </p:cNvPr>
          <p:cNvGrpSpPr/>
          <p:nvPr/>
        </p:nvGrpSpPr>
        <p:grpSpPr>
          <a:xfrm>
            <a:off x="4939395" y="248210"/>
            <a:ext cx="4008662" cy="1537360"/>
            <a:chOff x="4939395" y="469921"/>
            <a:chExt cx="4008662" cy="1537360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4AAE376-296A-4B68-8868-31A1AB5EE552}"/>
                </a:ext>
              </a:extLst>
            </p:cNvPr>
            <p:cNvGrpSpPr/>
            <p:nvPr/>
          </p:nvGrpSpPr>
          <p:grpSpPr>
            <a:xfrm>
              <a:off x="4939395" y="469921"/>
              <a:ext cx="4008662" cy="1537360"/>
              <a:chOff x="465365" y="1735974"/>
              <a:chExt cx="4580488" cy="1537360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32D27857-4AC0-4508-8587-7DA6023ACDA6}"/>
                  </a:ext>
                </a:extLst>
              </p:cNvPr>
              <p:cNvSpPr/>
              <p:nvPr/>
            </p:nvSpPr>
            <p:spPr>
              <a:xfrm>
                <a:off x="1593187" y="1735974"/>
                <a:ext cx="3144812" cy="7052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400" dirty="0">
                    <a:latin typeface="Calibri" panose="020F0502020204030204" pitchFamily="34" charset="0"/>
                    <a:cs typeface="Cordia New"/>
                  </a:rPr>
                  <a:t>&lt;Patch</a:t>
                </a:r>
                <a:r>
                  <a:rPr lang="ko-KR" altLang="en-US" sz="1400" dirty="0">
                    <a:latin typeface="Calibri" panose="020F0502020204030204" pitchFamily="34" charset="0"/>
                    <a:cs typeface="Cordia New"/>
                  </a:rPr>
                  <a:t>추천 기준</a:t>
                </a:r>
                <a:r>
                  <a:rPr lang="en-US" altLang="ko-KR" sz="1400" dirty="0">
                    <a:latin typeface="Calibri" panose="020F0502020204030204" pitchFamily="34" charset="0"/>
                    <a:cs typeface="Cordia New"/>
                  </a:rPr>
                  <a:t>&gt;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400" dirty="0">
                  <a:latin typeface="Calibri" panose="020F0502020204030204" pitchFamily="34" charset="0"/>
                  <a:cs typeface="Cordia New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9CFFA067-519D-4D05-A819-9056032ED1C1}"/>
                  </a:ext>
                </a:extLst>
              </p:cNvPr>
              <p:cNvSpPr/>
              <p:nvPr/>
            </p:nvSpPr>
            <p:spPr>
              <a:xfrm>
                <a:off x="465365" y="2192910"/>
                <a:ext cx="4580488" cy="108042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100" b="1" dirty="0"/>
                  <a:t>추천 기준 </a:t>
                </a:r>
                <a:r>
                  <a:rPr lang="en-US" altLang="ko-KR" sz="1100" dirty="0"/>
                  <a:t>: Confidence</a:t>
                </a:r>
                <a:r>
                  <a:rPr lang="ko-KR" altLang="en-US" sz="1100" dirty="0"/>
                  <a:t>값 </a:t>
                </a:r>
                <a:endParaRPr lang="en-US" altLang="ko-KR" sz="11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100" b="1" dirty="0"/>
                  <a:t>추천 방법</a:t>
                </a:r>
                <a:r>
                  <a:rPr lang="en-US" altLang="ko-KR" sz="1100" dirty="0"/>
                  <a:t>: “M or</a:t>
                </a:r>
                <a:r>
                  <a:rPr lang="ko-KR" altLang="en-US" sz="1100" dirty="0"/>
                  <a:t> </a:t>
                </a:r>
                <a:r>
                  <a:rPr lang="en-US" altLang="ko-KR" sz="1100" dirty="0"/>
                  <a:t>D” </a:t>
                </a:r>
                <a:r>
                  <a:rPr lang="ko-KR" altLang="en-US" sz="1100" dirty="0"/>
                  <a:t>으로</a:t>
                </a:r>
                <a:r>
                  <a:rPr lang="en-US" altLang="ko-KR" sz="1100" dirty="0"/>
                  <a:t> </a:t>
                </a:r>
                <a:r>
                  <a:rPr lang="ko-KR" altLang="en-US" sz="1100" dirty="0"/>
                  <a:t>예측된 패치 중</a:t>
                </a:r>
                <a:endParaRPr lang="en-US" altLang="ko-KR" sz="1100" dirty="0"/>
              </a:p>
              <a:p>
                <a:pPr marL="685800" lvl="1" indent="-2286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ko-KR" sz="1100" dirty="0"/>
                  <a:t>Threshold</a:t>
                </a:r>
                <a:r>
                  <a:rPr lang="ko-KR" altLang="en-US" sz="1100" dirty="0"/>
                  <a:t> </a:t>
                </a:r>
                <a:r>
                  <a:rPr lang="en-US" altLang="ko-KR" sz="1100" dirty="0"/>
                  <a:t>: </a:t>
                </a:r>
                <a:r>
                  <a:rPr lang="ko-KR" altLang="en-US" sz="1100" dirty="0"/>
                  <a:t>신뢰도</a:t>
                </a:r>
                <a:r>
                  <a:rPr lang="en-US" altLang="ko-KR" sz="1100" dirty="0"/>
                  <a:t> 0.85 </a:t>
                </a:r>
                <a:r>
                  <a:rPr lang="ko-KR" altLang="en-US" sz="1100" dirty="0"/>
                  <a:t>이하</a:t>
                </a:r>
                <a:endParaRPr lang="en-US" altLang="ko-KR" sz="1100" dirty="0"/>
              </a:p>
              <a:p>
                <a:pPr marL="685800" lvl="1" indent="-2286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ko-KR" sz="1100" dirty="0"/>
                  <a:t>region-based: 1)</a:t>
                </a:r>
                <a:r>
                  <a:rPr lang="ko-KR" altLang="en-US" sz="1100" dirty="0"/>
                  <a:t>에서 선택된 패치의 주변 </a:t>
                </a:r>
                <a:r>
                  <a:rPr lang="en-US" altLang="ko-KR" sz="1100" dirty="0"/>
                  <a:t>4</a:t>
                </a:r>
                <a:r>
                  <a:rPr lang="ko-KR" altLang="en-US" sz="1100" dirty="0"/>
                  <a:t>개의 패치 </a:t>
                </a:r>
                <a:endParaRPr lang="en-US" altLang="ko-KR" sz="1100" dirty="0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66CE2C7-7978-4733-8048-3C8DA1FFB66D}"/>
                </a:ext>
              </a:extLst>
            </p:cNvPr>
            <p:cNvSpPr/>
            <p:nvPr/>
          </p:nvSpPr>
          <p:spPr>
            <a:xfrm>
              <a:off x="5274129" y="1755321"/>
              <a:ext cx="3673928" cy="25196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DF9AF782-6063-408D-8AAA-3BF70837103E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733800" y="1140381"/>
            <a:ext cx="1540329" cy="51920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88617B41-747C-4A18-A8BE-AECD540D19B6}"/>
              </a:ext>
            </a:extLst>
          </p:cNvPr>
          <p:cNvSpPr/>
          <p:nvPr/>
        </p:nvSpPr>
        <p:spPr>
          <a:xfrm>
            <a:off x="3927021" y="3224040"/>
            <a:ext cx="391886" cy="1796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F13FE11-94EF-41E5-B8C9-246186738976}"/>
              </a:ext>
            </a:extLst>
          </p:cNvPr>
          <p:cNvGrpSpPr/>
          <p:nvPr/>
        </p:nvGrpSpPr>
        <p:grpSpPr>
          <a:xfrm>
            <a:off x="195943" y="2027204"/>
            <a:ext cx="9311312" cy="1800452"/>
            <a:chOff x="195943" y="2218156"/>
            <a:chExt cx="9311312" cy="180045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880B984-D073-42C6-ACC3-9CC418A97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18907" y="2523283"/>
              <a:ext cx="4752975" cy="146685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6ABE4AD-0028-4337-A44B-E8F026EBBA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6206" y="2545496"/>
              <a:ext cx="3765388" cy="1349856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E64A65D-D4F2-4EDC-AD84-DFA7CD3D2FF5}"/>
                </a:ext>
              </a:extLst>
            </p:cNvPr>
            <p:cNvSpPr/>
            <p:nvPr/>
          </p:nvSpPr>
          <p:spPr>
            <a:xfrm>
              <a:off x="1855757" y="2226320"/>
              <a:ext cx="3144812" cy="7052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기존 안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  <a:p>
              <a:pPr>
                <a:lnSpc>
                  <a:spcPct val="150000"/>
                </a:lnSpc>
              </a:pPr>
              <a:endParaRPr lang="en-US" altLang="ko-KR" sz="1400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806CF2C-A231-4F97-A223-FF525C79739F}"/>
                </a:ext>
              </a:extLst>
            </p:cNvPr>
            <p:cNvSpPr/>
            <p:nvPr/>
          </p:nvSpPr>
          <p:spPr>
            <a:xfrm>
              <a:off x="6362443" y="2226320"/>
              <a:ext cx="3144812" cy="7052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건의 안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  <a:p>
              <a:pPr>
                <a:lnSpc>
                  <a:spcPct val="150000"/>
                </a:lnSpc>
              </a:pPr>
              <a:endParaRPr lang="en-US" altLang="ko-KR" sz="1400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DE6F53A-593E-46CE-966F-18722E1C2EF2}"/>
                </a:ext>
              </a:extLst>
            </p:cNvPr>
            <p:cNvSpPr/>
            <p:nvPr/>
          </p:nvSpPr>
          <p:spPr>
            <a:xfrm>
              <a:off x="195943" y="2218156"/>
              <a:ext cx="8786132" cy="18004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6552B10-EDA4-43E5-A1DE-E8226DD309FD}"/>
              </a:ext>
            </a:extLst>
          </p:cNvPr>
          <p:cNvSpPr/>
          <p:nvPr/>
        </p:nvSpPr>
        <p:spPr>
          <a:xfrm>
            <a:off x="465365" y="3907820"/>
            <a:ext cx="7707084" cy="13498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건의 안 고려 요소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1. [</a:t>
            </a:r>
            <a:r>
              <a:rPr lang="ko-KR" altLang="en-US" sz="1400" dirty="0"/>
              <a:t>장점</a:t>
            </a:r>
            <a:r>
              <a:rPr lang="en-US" altLang="ko-KR" sz="1400" dirty="0"/>
              <a:t>] Region-base</a:t>
            </a:r>
            <a:r>
              <a:rPr lang="ko-KR" altLang="en-US" sz="1400" dirty="0"/>
              <a:t> 표기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동시에 </a:t>
            </a:r>
            <a:r>
              <a:rPr lang="en-US" altLang="ko-KR" sz="1400" dirty="0"/>
              <a:t>Oracle/System</a:t>
            </a:r>
            <a:r>
              <a:rPr lang="ko-KR" altLang="en-US" sz="1400" dirty="0"/>
              <a:t> 구분 기준이 명확함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2. [</a:t>
            </a:r>
            <a:r>
              <a:rPr lang="ko-KR" altLang="en-US" sz="1400" dirty="0" err="1"/>
              <a:t>고민점</a:t>
            </a:r>
            <a:r>
              <a:rPr lang="en-US" altLang="ko-KR" sz="1400" dirty="0"/>
              <a:t>] </a:t>
            </a:r>
            <a:r>
              <a:rPr lang="ko-KR" altLang="en-US" sz="1400" dirty="0"/>
              <a:t>기존안의 </a:t>
            </a:r>
            <a:r>
              <a:rPr lang="en-US" altLang="ko-KR" sz="1400" dirty="0"/>
              <a:t>1</a:t>
            </a:r>
            <a:r>
              <a:rPr lang="ko-KR" altLang="en-US" sz="1400" dirty="0"/>
              <a:t>번 항목과 </a:t>
            </a:r>
            <a:r>
              <a:rPr lang="en-US" altLang="ko-KR" sz="1400" dirty="0"/>
              <a:t>3</a:t>
            </a:r>
            <a:r>
              <a:rPr lang="ko-KR" altLang="en-US" sz="1400" dirty="0"/>
              <a:t>번 </a:t>
            </a:r>
            <a:r>
              <a:rPr lang="ko-KR" altLang="en-US" sz="1400" dirty="0" err="1"/>
              <a:t>항목와</a:t>
            </a:r>
            <a:r>
              <a:rPr lang="ko-KR" altLang="en-US" sz="1400" dirty="0"/>
              <a:t> 통합됨</a:t>
            </a:r>
            <a:endParaRPr lang="en-US" altLang="ko-KR" sz="14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두 경우 모두 건의 안의 </a:t>
            </a:r>
            <a:r>
              <a:rPr lang="en-US" altLang="ko-KR" sz="1400" dirty="0"/>
              <a:t>(</a:t>
            </a:r>
            <a:r>
              <a:rPr lang="en-US" altLang="ko-KR" sz="1400" dirty="0" err="1"/>
              <a:t>sys_recommend</a:t>
            </a:r>
            <a:r>
              <a:rPr lang="en-US" altLang="ko-KR" sz="1400" dirty="0"/>
              <a:t>: 1, </a:t>
            </a:r>
            <a:r>
              <a:rPr lang="en-US" altLang="ko-KR" sz="1400" dirty="0" err="1"/>
              <a:t>Oracle_selection</a:t>
            </a:r>
            <a:r>
              <a:rPr lang="en-US" altLang="ko-KR" sz="1400" dirty="0"/>
              <a:t>: 0) </a:t>
            </a:r>
            <a:r>
              <a:rPr lang="ko-KR" altLang="en-US" sz="1400" dirty="0"/>
              <a:t>경우로 표현됨</a:t>
            </a:r>
            <a:endParaRPr lang="en-US" altLang="ko-KR" sz="1400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471C800-9CB2-4070-9117-6F971FB0F492}"/>
              </a:ext>
            </a:extLst>
          </p:cNvPr>
          <p:cNvSpPr/>
          <p:nvPr/>
        </p:nvSpPr>
        <p:spPr>
          <a:xfrm>
            <a:off x="465365" y="5324390"/>
            <a:ext cx="7707084" cy="10266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방안 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1. </a:t>
            </a:r>
            <a:r>
              <a:rPr lang="ko-KR" altLang="en-US" sz="1400" dirty="0"/>
              <a:t>기존 안 </a:t>
            </a:r>
            <a:r>
              <a:rPr lang="en-US" altLang="ko-KR" sz="1400" dirty="0"/>
              <a:t>+ Region-based </a:t>
            </a:r>
            <a:r>
              <a:rPr lang="ko-KR" altLang="en-US" sz="1400" dirty="0"/>
              <a:t>유무 </a:t>
            </a:r>
            <a:r>
              <a:rPr lang="en-US" altLang="ko-KR" sz="1400" dirty="0"/>
              <a:t>Column </a:t>
            </a:r>
            <a:r>
              <a:rPr lang="ko-KR" altLang="en-US" sz="1400" dirty="0"/>
              <a:t>추가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2. </a:t>
            </a:r>
            <a:r>
              <a:rPr lang="ko-KR" altLang="en-US" sz="1400" dirty="0"/>
              <a:t>기존 안의 </a:t>
            </a:r>
            <a:r>
              <a:rPr lang="en-US" altLang="ko-KR" sz="1400" dirty="0"/>
              <a:t>1</a:t>
            </a:r>
            <a:r>
              <a:rPr lang="ko-KR" altLang="en-US" sz="1400" dirty="0"/>
              <a:t>번</a:t>
            </a:r>
            <a:r>
              <a:rPr lang="en-US" altLang="ko-KR" sz="1400" dirty="0"/>
              <a:t>, 3</a:t>
            </a:r>
            <a:r>
              <a:rPr lang="ko-KR" altLang="en-US" sz="1400" dirty="0"/>
              <a:t>번 항목 통합 후 건의 안 채택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4183922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77272</TotalTime>
  <Words>1547</Words>
  <Application>Microsoft Office PowerPoint</Application>
  <PresentationFormat>화면 슬라이드 쇼(4:3)</PresentationFormat>
  <Paragraphs>238</Paragraphs>
  <Slides>12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NotoSansKR</vt:lpstr>
      <vt:lpstr>맑은 고딕</vt:lpstr>
      <vt:lpstr>Arial</vt:lpstr>
      <vt:lpstr>Calibri</vt:lpstr>
      <vt:lpstr>Calibri Light</vt:lpstr>
      <vt:lpstr>Cordia New</vt:lpstr>
      <vt:lpstr>Times New Roman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Administrator</cp:lastModifiedBy>
  <cp:revision>1207</cp:revision>
  <dcterms:created xsi:type="dcterms:W3CDTF">2021-03-24T07:36:17Z</dcterms:created>
  <dcterms:modified xsi:type="dcterms:W3CDTF">2022-12-29T12:26:50Z</dcterms:modified>
</cp:coreProperties>
</file>